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460" y="877316"/>
            <a:ext cx="4199890" cy="781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9893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VÁLASZTÓJOGI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ALAPISMERETEK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I.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Bemutatkozás,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ELSA-</a:t>
            </a:r>
            <a:r>
              <a:rPr dirty="0" sz="1200">
                <a:latin typeface="Times New Roman"/>
                <a:cs typeface="Times New Roman"/>
              </a:rPr>
              <a:t>bemutatása,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téma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ismertetése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szóban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1761744"/>
            <a:ext cx="5398135" cy="29273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28905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Tegye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kezét,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akit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érdekel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politika,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aki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rendszeresen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követi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közéletet!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2322068"/>
            <a:ext cx="2360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II.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Vita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generálása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zéró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toleranciáról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208" y="2633472"/>
            <a:ext cx="2697480" cy="29273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Tegye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kezét,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akinek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jogsija!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2208" y="2926079"/>
            <a:ext cx="2697480" cy="29273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Mit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jelent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zéró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tolerancia?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6460" y="3382772"/>
            <a:ext cx="5786755" cy="598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67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Zéró</a:t>
            </a:r>
            <a:r>
              <a:rPr dirty="0" sz="1200" spc="1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tolerancia</a:t>
            </a:r>
            <a:r>
              <a:rPr dirty="0" sz="1200" spc="19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ittas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vezetés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esetében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azt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jelenti,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nincs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olyan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kis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mennyiségű </a:t>
            </a:r>
            <a:r>
              <a:rPr dirty="0" sz="1200">
                <a:latin typeface="Times New Roman"/>
                <a:cs typeface="Times New Roman"/>
              </a:rPr>
              <a:t>kimutatható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alkohol,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még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megengedhető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lenne.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899160" y="4367784"/>
          <a:ext cx="5751830" cy="87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9280"/>
              </a:tblGrid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gondoltok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zéró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toleranciáról?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Szükséges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túl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szigorú?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Tudjátok,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hogy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miért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hoztam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fel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ezt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kérdést,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hogyan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kapcsolódik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választásokhoz?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Tudjátok-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minek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rövidítése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Btk.?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(És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nem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bölcsészkarra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gondolok.)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 descr=""/>
          <p:cNvSpPr txBox="1"/>
          <p:nvPr/>
        </p:nvSpPr>
        <p:spPr>
          <a:xfrm>
            <a:off x="886460" y="5409691"/>
            <a:ext cx="5786755" cy="2031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67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Úgy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kapcsolódik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választásokhoz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zéró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tolerancia,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jelenleg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Btk.,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büntető </a:t>
            </a:r>
            <a:r>
              <a:rPr dirty="0" sz="1200">
                <a:latin typeface="Times New Roman"/>
                <a:cs typeface="Times New Roman"/>
              </a:rPr>
              <a:t>törvénykönyv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határozza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meg,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minősül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ittasnak.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Btk.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törvény,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törvények alkotása,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illetve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módosítása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hatáskörébe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tartozik.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Amikor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választásokon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veszünk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részt, </a:t>
            </a:r>
            <a:r>
              <a:rPr dirty="0" sz="1200">
                <a:latin typeface="Times New Roman"/>
                <a:cs typeface="Times New Roman"/>
              </a:rPr>
              <a:t>gyakorlatilag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arról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döntünk,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kik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hogyan,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milyen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értékek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mentén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szabályozzák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az </a:t>
            </a:r>
            <a:r>
              <a:rPr dirty="0" sz="1200" spc="-10">
                <a:latin typeface="Times New Roman"/>
                <a:cs typeface="Times New Roman"/>
              </a:rPr>
              <a:t>életünket.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III.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Népszuverenitás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02208" y="7543800"/>
            <a:ext cx="3148965" cy="29273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mit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jelent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népszuverenitás?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86460" y="8000492"/>
            <a:ext cx="5786755" cy="17418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56300"/>
              </a:lnSpc>
              <a:spcBef>
                <a:spcPts val="105"/>
              </a:spcBef>
            </a:pPr>
            <a:r>
              <a:rPr dirty="0" sz="1200" b="1">
                <a:latin typeface="Times New Roman"/>
                <a:cs typeface="Times New Roman"/>
              </a:rPr>
              <a:t>Népszuverenitás</a:t>
            </a:r>
            <a:r>
              <a:rPr dirty="0" sz="1200" spc="3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népnek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joga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van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államra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ruházott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jogokért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cserébe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hatalom </a:t>
            </a:r>
            <a:r>
              <a:rPr dirty="0" sz="1200">
                <a:latin typeface="Times New Roman"/>
                <a:cs typeface="Times New Roman"/>
              </a:rPr>
              <a:t>ellenőrzésére,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központi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eleme,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politikai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közösség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életét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szabályozó,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vonatkozó </a:t>
            </a:r>
            <a:r>
              <a:rPr dirty="0" sz="1200">
                <a:latin typeface="Times New Roman"/>
                <a:cs typeface="Times New Roman"/>
              </a:rPr>
              <a:t>döntéseket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 közösség tagjai hozzák meg. A népszuverenitási elméletek hatására alakulnak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ki </a:t>
            </a:r>
            <a:r>
              <a:rPr dirty="0" sz="1200">
                <a:latin typeface="Times New Roman"/>
                <a:cs typeface="Times New Roman"/>
              </a:rPr>
              <a:t>olyan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jogrendszerek,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amelyekben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nép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választja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hatalmat,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elmozdíthatja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azt.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demokráciában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akarata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politikai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folyamatot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jelent,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amelyben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minden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tagja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részt </a:t>
            </a:r>
            <a:r>
              <a:rPr dirty="0" sz="1200">
                <a:latin typeface="Times New Roman"/>
                <a:cs typeface="Times New Roman"/>
              </a:rPr>
              <a:t>vehet,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amelyet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tagja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részvétele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révén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befolyásolni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tud.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2208" y="902208"/>
            <a:ext cx="5755005" cy="5791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Milyen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két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„típusa”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ismert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demokráciának,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nép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hatalomgyakorlásának</a:t>
            </a:r>
            <a:endParaRPr sz="12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  <a:spcBef>
                <a:spcPts val="815"/>
              </a:spcBef>
            </a:pPr>
            <a:r>
              <a:rPr dirty="0" sz="1200" b="1">
                <a:latin typeface="Times New Roman"/>
                <a:cs typeface="Times New Roman"/>
              </a:rPr>
              <a:t>módjára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gondolunk?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6460" y="1645410"/>
            <a:ext cx="5786755" cy="174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67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főszabály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szerint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képviselők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útján,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tehát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választásokkal,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kivételesen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közvetlenül </a:t>
            </a:r>
            <a:r>
              <a:rPr dirty="0" sz="1200">
                <a:latin typeface="Times New Roman"/>
                <a:cs typeface="Times New Roman"/>
              </a:rPr>
              <a:t>gyakorolja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hatalmat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egy-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kérdésben,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ez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pedig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népszavazás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intézménye.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Április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3-</a:t>
            </a:r>
            <a:r>
              <a:rPr dirty="0" sz="1200" spc="-25">
                <a:latin typeface="Times New Roman"/>
                <a:cs typeface="Times New Roman"/>
              </a:rPr>
              <a:t>án </a:t>
            </a:r>
            <a:r>
              <a:rPr dirty="0" sz="1200" spc="-10">
                <a:latin typeface="Times New Roman"/>
                <a:cs typeface="Times New Roman"/>
              </a:rPr>
              <a:t>mindkettőre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lesz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lehetőség,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ugyanis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képviselők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megválasztása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mellett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Kormány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által kezdeményezett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népszavazásra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kerül.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IV.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Hatalommegosztás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99160" y="3489959"/>
          <a:ext cx="5480685" cy="87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8135"/>
              </a:tblGrid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Mit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jelent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hatalommegosztás,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 hatalmi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ágak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elválasztása?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Kinek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nevéhez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köthető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hatalmi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ágak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elválasztásának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elmélete?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(Montesquieu)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Milyen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hatalmi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ágak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vannak?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886460" y="4537963"/>
            <a:ext cx="5786755" cy="11658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56100"/>
              </a:lnSpc>
              <a:spcBef>
                <a:spcPts val="85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hatalmi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ágakat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zsarnoki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uralom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elkerülése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érdekében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kell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elválasztani,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lényege,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közhatalom-</a:t>
            </a:r>
            <a:r>
              <a:rPr dirty="0" sz="1200">
                <a:latin typeface="Times New Roman"/>
                <a:cs typeface="Times New Roman"/>
              </a:rPr>
              <a:t>gyakorlás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ne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kézben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összpontosuljon.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hatalommegosztás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elve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gyakorlatban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hatalmi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ágak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funkció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szerinti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elhatárolását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jelenti.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Ezek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funkciók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törvényhozás,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végrehajtás,</a:t>
            </a:r>
            <a:r>
              <a:rPr dirty="0" sz="1200">
                <a:latin typeface="Times New Roman"/>
                <a:cs typeface="Times New Roman"/>
              </a:rPr>
              <a:t> valamint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 </a:t>
            </a:r>
            <a:r>
              <a:rPr dirty="0" sz="1200" spc="-10">
                <a:latin typeface="Times New Roman"/>
                <a:cs typeface="Times New Roman"/>
              </a:rPr>
              <a:t>igazságszolgáltatás.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2208" y="6092952"/>
            <a:ext cx="4407535" cy="29273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Melyik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hatalmi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ághoz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milyen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szervet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(szerveket)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tudtok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mondani?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6460" y="6549644"/>
            <a:ext cx="5786755" cy="174498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915"/>
              </a:spcBef>
              <a:buFont typeface="Times New Roman"/>
              <a:buChar char="-"/>
              <a:tabLst>
                <a:tab pos="469265" algn="l"/>
              </a:tabLst>
            </a:pPr>
            <a:r>
              <a:rPr dirty="0" sz="1200" b="1">
                <a:latin typeface="Times New Roman"/>
                <a:cs typeface="Times New Roman"/>
              </a:rPr>
              <a:t>törvényhozás: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OGY;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ct val="156700"/>
              </a:lnSpc>
              <a:buFont typeface="Times New Roman"/>
              <a:buChar char="-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végrehajtás: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általános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szerve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Kormány,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amelynek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vezetője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miniszterelnök,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de </a:t>
            </a:r>
            <a:r>
              <a:rPr dirty="0" sz="1200">
                <a:latin typeface="Times New Roman"/>
                <a:cs typeface="Times New Roman"/>
              </a:rPr>
              <a:t>idesorolható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közigazgatás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(pl.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Szegedi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Kormányhivatal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Rákóczi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téren);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15"/>
              </a:spcBef>
              <a:buFont typeface="Times New Roman"/>
              <a:buChar char="-"/>
              <a:tabLst>
                <a:tab pos="469265" algn="l"/>
              </a:tabLst>
            </a:pPr>
            <a:r>
              <a:rPr dirty="0" sz="1200" spc="-10" b="1">
                <a:latin typeface="Times New Roman"/>
                <a:cs typeface="Times New Roman"/>
              </a:rPr>
              <a:t>igazságszolgáltatás: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bíróságok, illetve 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Alkotmánybíróság.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V.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Államforma-kormányforma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02208" y="8397240"/>
            <a:ext cx="4319270" cy="2895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 hogy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Magyarország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állam-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és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kormányformája?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02208" y="8686800"/>
            <a:ext cx="4319270" cy="2959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415"/>
              </a:lnSpc>
            </a:pP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különbség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állam-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és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kormányforma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között?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460" y="773684"/>
            <a:ext cx="5786755" cy="174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67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államforma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államfői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poszt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betöltésének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útja,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örökléssel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szerzik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hatalmat,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akkor </a:t>
            </a:r>
            <a:r>
              <a:rPr dirty="0" sz="1200">
                <a:latin typeface="Times New Roman"/>
                <a:cs typeface="Times New Roman"/>
              </a:rPr>
              <a:t>monarchia,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útján,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abban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esetben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köztársaságról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beszélünk.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Fontos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kiemelni,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demokrácia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diktatúra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</a:t>
            </a:r>
            <a:r>
              <a:rPr dirty="0" sz="1200" spc="-10">
                <a:latin typeface="Times New Roman"/>
                <a:cs typeface="Times New Roman"/>
              </a:rPr>
              <a:t> államforma!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56700"/>
              </a:lnSpc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államformával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szemben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kormányforma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már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említett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hatalmi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ágak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egymáshoz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való </a:t>
            </a:r>
            <a:r>
              <a:rPr dirty="0" sz="1200">
                <a:latin typeface="Times New Roman"/>
                <a:cs typeface="Times New Roman"/>
              </a:rPr>
              <a:t>viszonya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adott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államban,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különös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tekintettel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végrehajtásra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törvényhozásra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(pl. </a:t>
            </a:r>
            <a:r>
              <a:rPr dirty="0" sz="1200" spc="-10">
                <a:latin typeface="Times New Roman"/>
                <a:cs typeface="Times New Roman"/>
              </a:rPr>
              <a:t>parlamentáris,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prezidenciális,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félprezidenciális,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alkotmányos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monarchiák.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2907792"/>
            <a:ext cx="5758180" cy="29273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lehet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jellemző Magyarország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kormányformájára,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parlamentáris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demokráciára?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3367532"/>
            <a:ext cx="5786755" cy="189420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Parlamentáris</a:t>
            </a:r>
            <a:r>
              <a:rPr dirty="0" u="sng" sz="12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demokrácia</a:t>
            </a:r>
            <a:r>
              <a:rPr dirty="0" u="sng" sz="12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jellemzői: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2260"/>
              </a:lnSpc>
              <a:spcBef>
                <a:spcPts val="185"/>
              </a:spcBef>
              <a:buChar char="-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törvényhozó hatalom </a:t>
            </a:r>
            <a:r>
              <a:rPr dirty="0" sz="1200">
                <a:latin typeface="Times New Roman"/>
                <a:cs typeface="Times New Roman"/>
              </a:rPr>
              <a:t>áll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közhatalmi </a:t>
            </a:r>
            <a:r>
              <a:rPr dirty="0" sz="1200">
                <a:latin typeface="Times New Roman"/>
                <a:cs typeface="Times New Roman"/>
              </a:rPr>
              <a:t>döntések</a:t>
            </a:r>
            <a:r>
              <a:rPr dirty="0" sz="1200" spc="-10">
                <a:latin typeface="Times New Roman"/>
                <a:cs typeface="Times New Roman"/>
              </a:rPr>
              <a:t> centrumában, Magyarország esetében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Országgyűlés;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00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kormány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mindig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politikai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felelősséggel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tartozik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törvényhozó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szerv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irányába,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815"/>
              </a:spcBef>
            </a:pPr>
            <a:r>
              <a:rPr dirty="0" sz="1200" spc="-10">
                <a:latin typeface="Times New Roman"/>
                <a:cs typeface="Times New Roman"/>
              </a:rPr>
              <a:t>kormányzáshoz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parlament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többségének</a:t>
            </a:r>
            <a:r>
              <a:rPr dirty="0" sz="1200" spc="-10">
                <a:latin typeface="Times New Roman"/>
                <a:cs typeface="Times New Roman"/>
              </a:rPr>
              <a:t> támogatására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szükség.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VI.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Közvetett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demokrácia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208" y="5288279"/>
            <a:ext cx="5309870" cy="3632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4605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50"/>
              </a:spcBef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 milyen közjogi </a:t>
            </a:r>
            <a:r>
              <a:rPr dirty="0" sz="1200" spc="-10" b="1">
                <a:latin typeface="Times New Roman"/>
                <a:cs typeface="Times New Roman"/>
              </a:rPr>
              <a:t>tisztségviselőket</a:t>
            </a:r>
            <a:r>
              <a:rPr dirty="0" sz="1200" b="1">
                <a:latin typeface="Times New Roman"/>
                <a:cs typeface="Times New Roman"/>
              </a:rPr>
              <a:t> választ meg az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Országgyűlés?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6460" y="5784596"/>
            <a:ext cx="1358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ÁBRA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magyarázás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6460" y="8311388"/>
            <a:ext cx="2391410" cy="133921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OGY</a:t>
            </a:r>
            <a:r>
              <a:rPr dirty="0" u="sng" sz="12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által</a:t>
            </a:r>
            <a:r>
              <a:rPr dirty="0" u="sng" sz="12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választandó</a:t>
            </a:r>
            <a:r>
              <a:rPr dirty="0" u="sng" sz="12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tisztségviselők:</a:t>
            </a:r>
            <a:endParaRPr sz="1200">
              <a:latin typeface="Times New Roman"/>
              <a:cs typeface="Times New Roman"/>
            </a:endParaRPr>
          </a:p>
          <a:p>
            <a:pPr algn="ctr" marL="226060" marR="18415" indent="-226060">
              <a:lnSpc>
                <a:spcPct val="100000"/>
              </a:lnSpc>
              <a:spcBef>
                <a:spcPts val="620"/>
              </a:spcBef>
              <a:buChar char="-"/>
              <a:tabLst>
                <a:tab pos="226060" algn="l"/>
              </a:tabLst>
            </a:pPr>
            <a:r>
              <a:rPr dirty="0" sz="1200" spc="-10">
                <a:latin typeface="Times New Roman"/>
                <a:cs typeface="Times New Roman"/>
              </a:rPr>
              <a:t>miniszterelnök/kormányfő;</a:t>
            </a:r>
            <a:endParaRPr sz="1200">
              <a:latin typeface="Times New Roman"/>
              <a:cs typeface="Times New Roman"/>
            </a:endParaRPr>
          </a:p>
          <a:p>
            <a:pPr marL="465455" indent="-226695">
              <a:lnSpc>
                <a:spcPct val="100000"/>
              </a:lnSpc>
              <a:spcBef>
                <a:spcPts val="625"/>
              </a:spcBef>
              <a:buChar char="-"/>
              <a:tabLst>
                <a:tab pos="465455" algn="l"/>
              </a:tabLst>
            </a:pPr>
            <a:r>
              <a:rPr dirty="0" sz="1200">
                <a:latin typeface="Times New Roman"/>
                <a:cs typeface="Times New Roman"/>
              </a:rPr>
              <a:t>köztársasági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elnök;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50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legfőbb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ügyész;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25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Állami </a:t>
            </a:r>
            <a:r>
              <a:rPr dirty="0" sz="1200" spc="-10">
                <a:latin typeface="Times New Roman"/>
                <a:cs typeface="Times New Roman"/>
              </a:rPr>
              <a:t>Számvevőszék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elnöke;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896" y="6367098"/>
            <a:ext cx="4606592" cy="16443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460" y="798068"/>
            <a:ext cx="5786755" cy="14916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720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Alapvető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Jogok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Biztosa;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25"/>
              </a:spcBef>
              <a:buChar char="-"/>
              <a:tabLst>
                <a:tab pos="469265" algn="l"/>
              </a:tabLst>
            </a:pPr>
            <a:r>
              <a:rPr dirty="0" sz="1200" spc="-10">
                <a:latin typeface="Times New Roman"/>
                <a:cs typeface="Times New Roman"/>
              </a:rPr>
              <a:t>alkotmánybírók;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50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Kúria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elnöke.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1200"/>
              </a:spcBef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Országgyűlésnek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nemcsak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legfontosabb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közjogi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tisztségviselők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megválasztásában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van </a:t>
            </a:r>
            <a:r>
              <a:rPr dirty="0" sz="1200">
                <a:latin typeface="Times New Roman"/>
                <a:cs typeface="Times New Roman"/>
              </a:rPr>
              <a:t>nagy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szerepe,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hanem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jogalkotás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területén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is.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2368295"/>
            <a:ext cx="3148965" cy="42418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149225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75"/>
              </a:spcBef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magyar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jogrend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alapja?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2846323"/>
            <a:ext cx="5786755" cy="1318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magyar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jogrend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alapja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Alaptörvény,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amelynek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módosítása,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illetve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elfogadása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szintén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az </a:t>
            </a:r>
            <a:r>
              <a:rPr dirty="0" sz="1200">
                <a:latin typeface="Times New Roman"/>
                <a:cs typeface="Times New Roman"/>
              </a:rPr>
              <a:t>Országgyűlés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hatáskörébe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tartozik.</a:t>
            </a:r>
            <a:endParaRPr sz="1200">
              <a:latin typeface="Times New Roman"/>
              <a:cs typeface="Times New Roman"/>
            </a:endParaRPr>
          </a:p>
          <a:p>
            <a:pPr marL="12700" marR="704850">
              <a:lnSpc>
                <a:spcPct val="193300"/>
              </a:lnSpc>
              <a:spcBef>
                <a:spcPts val="480"/>
              </a:spcBef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kiemelt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szerepe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Alaptv-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illetően,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befolyása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jogforrási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hierarchiára: </a:t>
            </a:r>
            <a:r>
              <a:rPr dirty="0" sz="1200">
                <a:latin typeface="Times New Roman"/>
                <a:cs typeface="Times New Roman"/>
              </a:rPr>
              <a:t>ÁBRA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6460" y="7887716"/>
            <a:ext cx="5786755" cy="6477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>
              <a:lnSpc>
                <a:spcPct val="112500"/>
              </a:lnSpc>
              <a:spcBef>
                <a:spcPts val="135"/>
              </a:spcBef>
            </a:pPr>
            <a:r>
              <a:rPr dirty="0" sz="1200">
                <a:latin typeface="Times New Roman"/>
                <a:cs typeface="Times New Roman"/>
              </a:rPr>
              <a:t>Visszacsatolás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vitára: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érdekek,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álláspontok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képviselése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OGY-</a:t>
            </a:r>
            <a:r>
              <a:rPr dirty="0" sz="1200">
                <a:latin typeface="Times New Roman"/>
                <a:cs typeface="Times New Roman"/>
              </a:rPr>
              <a:t>ben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képviselők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útján valósulhat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ezek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többnyire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jogalkotási kérdésekként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realizálódnak,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amikben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alapvetően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dönt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törvényeken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keresztül.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6460" y="9033764"/>
            <a:ext cx="1494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VII.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rendszer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02208" y="9262871"/>
            <a:ext cx="3688079" cy="3600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4605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50"/>
              </a:spcBef>
            </a:pPr>
            <a:r>
              <a:rPr dirty="0" sz="1200" spc="-10" b="1">
                <a:latin typeface="Times New Roman"/>
                <a:cs typeface="Times New Roman"/>
              </a:rPr>
              <a:t>Ismeritek-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füzesabonyi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választásokról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szóló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videót?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896" y="4332901"/>
            <a:ext cx="3905250" cy="33231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460" y="877316"/>
            <a:ext cx="2129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Kb.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1-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lejátszása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videóból.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1456944"/>
            <a:ext cx="2697480" cy="3632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49225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75"/>
              </a:spcBef>
            </a:pPr>
            <a:r>
              <a:rPr dirty="0" sz="1200" spc="-10" b="1">
                <a:latin typeface="Times New Roman"/>
                <a:cs typeface="Times New Roman"/>
              </a:rPr>
              <a:t>Milyen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választási alapelveket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ismertek?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1934971"/>
            <a:ext cx="5786755" cy="3860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általános</a:t>
            </a:r>
            <a:r>
              <a:rPr dirty="0" u="heavy" sz="1200" spc="484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választójog</a:t>
            </a:r>
            <a:r>
              <a:rPr dirty="0" sz="1200" spc="48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értelmében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főszabály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szerint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minden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nagykorú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állampolgár választójoggal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rendelkezik,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hacsak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szűk körben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meghatározott</a:t>
            </a:r>
            <a:r>
              <a:rPr dirty="0" sz="1200">
                <a:latin typeface="Times New Roman"/>
                <a:cs typeface="Times New Roman"/>
              </a:rPr>
              <a:t> kizáró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okok </a:t>
            </a:r>
            <a:r>
              <a:rPr dirty="0" sz="1200" spc="-10">
                <a:latin typeface="Times New Roman"/>
                <a:cs typeface="Times New Roman"/>
              </a:rPr>
              <a:t>valamelyike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nem </a:t>
            </a:r>
            <a:r>
              <a:rPr dirty="0" sz="1200">
                <a:latin typeface="Times New Roman"/>
                <a:cs typeface="Times New Roman"/>
              </a:rPr>
              <a:t>alkalmazandó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közügyektől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eltiltás,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nagykorúság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hiánya.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általános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választójog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zárja </a:t>
            </a:r>
            <a:r>
              <a:rPr dirty="0" sz="1200">
                <a:latin typeface="Times New Roman"/>
                <a:cs typeface="Times New Roman"/>
              </a:rPr>
              <a:t>ki,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állampolgárok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nagyobb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csoportjait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lehessen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zárni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választójogból.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20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titkos</a:t>
            </a:r>
            <a:r>
              <a:rPr dirty="0" u="heavy" sz="12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szavazás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elve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alapján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szavazatok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köthetőek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össze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konkrét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választópolgárokkal,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tartalma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tehát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nyilvános.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600"/>
              </a:lnSpc>
              <a:spcBef>
                <a:spcPts val="1190"/>
              </a:spcBef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egyenlő</a:t>
            </a:r>
            <a:r>
              <a:rPr dirty="0" u="heavy" sz="1200" spc="1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választójog</a:t>
            </a:r>
            <a:r>
              <a:rPr dirty="0" sz="1200" spc="13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értelmében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választópolgároknak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azonos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számú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azonos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értékű </a:t>
            </a:r>
            <a:r>
              <a:rPr dirty="0" sz="1200">
                <a:latin typeface="Times New Roman"/>
                <a:cs typeface="Times New Roman"/>
              </a:rPr>
              <a:t>szavazattal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kell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rendelkezniük.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Előbbi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egyenlőség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formális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szintje,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amelyről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lehet </a:t>
            </a:r>
            <a:r>
              <a:rPr dirty="0" sz="1200">
                <a:latin typeface="Times New Roman"/>
                <a:cs typeface="Times New Roman"/>
              </a:rPr>
              <a:t>eltérni,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utóbbi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eljárási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értelemben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vett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egyenlőség,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amelytől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csak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meghatározott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mértékben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indokok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mentén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lehet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eltérni.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20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közvetlen</a:t>
            </a:r>
            <a:r>
              <a:rPr dirty="0" u="heavy" sz="12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szavazás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elve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alapján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választópolgárok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közvetlenül,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vagyis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közvetítő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szerv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vagy </a:t>
            </a:r>
            <a:r>
              <a:rPr dirty="0" sz="1200">
                <a:latin typeface="Times New Roman"/>
                <a:cs typeface="Times New Roman"/>
              </a:rPr>
              <a:t>testület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nélkül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szavaznak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jelöltekre.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600"/>
              </a:lnSpc>
              <a:spcBef>
                <a:spcPts val="119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szabad</a:t>
            </a:r>
            <a:r>
              <a:rPr dirty="0" u="heavy" sz="1200" spc="39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választás</a:t>
            </a:r>
            <a:r>
              <a:rPr dirty="0" sz="1200" spc="39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elvének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még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nincs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szilárd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normatív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tartalma,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azonban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lehetséges értelmezési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irány,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összes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alapelvet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felöleli,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egyes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értelmezések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szerint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pedig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akár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arányossághoz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köze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lehet,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amennyiben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súlyosan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aránytalanító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rendszer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ebbe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az </a:t>
            </a:r>
            <a:r>
              <a:rPr dirty="0" sz="1200">
                <a:latin typeface="Times New Roman"/>
                <a:cs typeface="Times New Roman"/>
              </a:rPr>
              <a:t>alapelvbe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ütközhet.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208" y="6166103"/>
            <a:ext cx="3688079" cy="3600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4605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50"/>
              </a:spcBef>
            </a:pP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látható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képen?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(Szavazófülke)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2208" y="6525768"/>
            <a:ext cx="3688079" cy="3600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4605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150"/>
              </a:spcBef>
            </a:pPr>
            <a:r>
              <a:rPr dirty="0" sz="1200" b="1">
                <a:latin typeface="Times New Roman"/>
                <a:cs typeface="Times New Roman"/>
              </a:rPr>
              <a:t>Mit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biztosít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szerintetek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szavazófülke?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86460" y="7046468"/>
            <a:ext cx="5786120" cy="556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szavazófülke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választás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titkosságát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biztosítja.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szavazólap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kitöltése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alatt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csak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személy tartózkodhat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fülkében.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02208" y="7943088"/>
            <a:ext cx="5755005" cy="27178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esetleg, hogy hány képviselőt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választunk az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Országgyűlésbe?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(199)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02208" y="8214359"/>
            <a:ext cx="5755005" cy="53086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esetleg,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milyen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„két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úton”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kerülnek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ezek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képviselők</a:t>
            </a:r>
            <a:r>
              <a:rPr dirty="0" sz="1200" spc="459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az</a:t>
            </a:r>
            <a:endParaRPr sz="12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620"/>
              </a:spcBef>
            </a:pPr>
            <a:r>
              <a:rPr dirty="0" sz="1200" spc="-10" b="1">
                <a:latin typeface="Times New Roman"/>
                <a:cs typeface="Times New Roman"/>
              </a:rPr>
              <a:t>Országgyűlésbe?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86460" y="8905747"/>
            <a:ext cx="3656965" cy="55626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rendszerünk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részre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osztható: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50"/>
              </a:spcBef>
              <a:tabLst>
                <a:tab pos="469265" algn="l"/>
              </a:tabLst>
            </a:pPr>
            <a:r>
              <a:rPr dirty="0" sz="1200" spc="-5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	van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106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országos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egyéni</a:t>
            </a:r>
            <a:r>
              <a:rPr dirty="0" sz="1200" spc="-10">
                <a:latin typeface="Times New Roman"/>
                <a:cs typeface="Times New Roman"/>
              </a:rPr>
              <a:t> választókerület (OEVK);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15060" y="798068"/>
            <a:ext cx="5557520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33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200" spc="-5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	illetve országos nemzetiségi, valamint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pártlisták, ezekről 93 képviselő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jut be az </a:t>
            </a:r>
            <a:r>
              <a:rPr dirty="0" sz="1200" spc="-20">
                <a:latin typeface="Times New Roman"/>
                <a:cs typeface="Times New Roman"/>
              </a:rPr>
              <a:t>OGY- </a:t>
            </a:r>
            <a:r>
              <a:rPr dirty="0" sz="1200" spc="-25">
                <a:latin typeface="Times New Roman"/>
                <a:cs typeface="Times New Roman"/>
              </a:rPr>
              <a:t>be.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1691639"/>
            <a:ext cx="5755005" cy="53340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Biztos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kaptatok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már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levelet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Nemzeti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Választási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Irodától,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emlékeztek-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esetleg,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hogy</a:t>
            </a:r>
            <a:endParaRPr sz="12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mi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szerepelt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ebben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levélben?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2389123"/>
            <a:ext cx="5786755" cy="2390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Azért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kérdeztem,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NVI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minden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előtt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értesíti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választójoggal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rendelkező állampolgárokat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szavazóköri </a:t>
            </a:r>
            <a:r>
              <a:rPr dirty="0" sz="1200" spc="-10">
                <a:latin typeface="Times New Roman"/>
                <a:cs typeface="Times New Roman"/>
              </a:rPr>
              <a:t>névjegyzékbe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vételről.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Times New Roman"/>
                <a:cs typeface="Times New Roman"/>
              </a:rPr>
              <a:t>Az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OEVK-kba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lakcímetek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alapján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kerültök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beosztásra,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itt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képviselőjelöltekre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tudtok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szavazni.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20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relatív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többség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elve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érvényesül,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aki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legtöbb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szavazatot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kapja,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nyeri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adott választókerületet.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másik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szavazatot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pártlistára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tudjátok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leadni,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arra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pártra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érdemes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szavazni,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amelyiknek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programjával,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értékeivel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leginkább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azonosulni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tudtok.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pártlistáknál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szoktuk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mondani,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20"/>
              </a:spcBef>
            </a:pP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egész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ország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területe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választókerületet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alkot,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arányos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rendszer lényege.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208" y="5120640"/>
            <a:ext cx="5755005" cy="53340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Esetleg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ki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szavazói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réteg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jelenleg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hatályos</a:t>
            </a:r>
            <a:r>
              <a:rPr dirty="0" sz="1200" spc="1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rendszerben,</a:t>
            </a:r>
            <a:r>
              <a:rPr dirty="0" sz="1200" spc="17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aki</a:t>
            </a:r>
            <a:endParaRPr sz="12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645"/>
              </a:spcBef>
            </a:pPr>
            <a:r>
              <a:rPr dirty="0" sz="1200" b="1">
                <a:latin typeface="Times New Roman"/>
                <a:cs typeface="Times New Roman"/>
              </a:rPr>
              <a:t>kizárólag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pártlistára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tudnak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szavazni?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(Határon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túli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magyarok)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2208" y="5922264"/>
            <a:ext cx="5755005" cy="53340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Beszéljünk</a:t>
            </a:r>
            <a:r>
              <a:rPr dirty="0" sz="1200" spc="3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egy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kicsit</a:t>
            </a:r>
            <a:r>
              <a:rPr dirty="0" sz="1200" spc="3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magyar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választási</a:t>
            </a:r>
            <a:r>
              <a:rPr dirty="0" sz="1200" spc="3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rendszerrel</a:t>
            </a:r>
            <a:r>
              <a:rPr dirty="0" sz="1200" spc="3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kapcsolatos</a:t>
            </a:r>
            <a:r>
              <a:rPr dirty="0" sz="1200" spc="34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alkotmányjogi</a:t>
            </a:r>
            <a:endParaRPr sz="12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aggályokról: </a:t>
            </a:r>
            <a:r>
              <a:rPr dirty="0" sz="1200" spc="-10" b="1">
                <a:latin typeface="Times New Roman"/>
                <a:cs typeface="Times New Roman"/>
              </a:rPr>
              <a:t>hallottatok-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már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gerrymanderingről,</a:t>
            </a:r>
            <a:r>
              <a:rPr dirty="0" sz="1200" b="1">
                <a:latin typeface="Times New Roman"/>
                <a:cs typeface="Times New Roman"/>
              </a:rPr>
              <a:t> illetve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győzteskompenzációról?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02208" y="6455664"/>
            <a:ext cx="5755005" cy="26860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kapcsolódik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össze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OEVK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és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országos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pártlista?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86460" y="6884923"/>
            <a:ext cx="5786755" cy="186943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44200"/>
              </a:lnSpc>
              <a:spcBef>
                <a:spcPts val="110"/>
              </a:spcBef>
            </a:pPr>
            <a:r>
              <a:rPr dirty="0" sz="1200" b="1">
                <a:latin typeface="Times New Roman"/>
                <a:cs typeface="Times New Roman"/>
              </a:rPr>
              <a:t>Gerrymandering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lényege,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 a mindenkori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ellenzéket igyekeznek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kisebbségbe </a:t>
            </a:r>
            <a:r>
              <a:rPr dirty="0" sz="1200" spc="-10">
                <a:latin typeface="Times New Roman"/>
                <a:cs typeface="Times New Roman"/>
              </a:rPr>
              <a:t>szorítani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választókerületek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átrajzolása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által,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úgy,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választókerületekben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többségben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legyenek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kormánypárti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szavazók.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200"/>
              </a:lnSpc>
            </a:pPr>
            <a:r>
              <a:rPr dirty="0" sz="1200" b="1">
                <a:latin typeface="Times New Roman"/>
                <a:cs typeface="Times New Roman"/>
              </a:rPr>
              <a:t>Győzteskompenzáció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szavazatmennyiség,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amelyet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győztes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(többi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jelölthöz </a:t>
            </a:r>
            <a:r>
              <a:rPr dirty="0" sz="1200">
                <a:latin typeface="Times New Roman"/>
                <a:cs typeface="Times New Roman"/>
              </a:rPr>
              <a:t>képest)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legtöbb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megszerzésén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felül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kap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töredékszavazatként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jelölő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párt </a:t>
            </a:r>
            <a:r>
              <a:rPr dirty="0" sz="1200" spc="-10">
                <a:latin typeface="Times New Roman"/>
                <a:cs typeface="Times New Roman"/>
              </a:rPr>
              <a:t>pártlistájára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kerül.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86460" y="798068"/>
            <a:ext cx="5786755" cy="239077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44200"/>
              </a:lnSpc>
              <a:spcBef>
                <a:spcPts val="85"/>
              </a:spcBef>
            </a:pPr>
            <a:r>
              <a:rPr dirty="0" sz="1200">
                <a:latin typeface="Times New Roman"/>
                <a:cs typeface="Times New Roman"/>
              </a:rPr>
              <a:t>Csak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annak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pártnak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lesz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országos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pártlistája,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aki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legalább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71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</a:t>
            </a:r>
            <a:r>
              <a:rPr dirty="0" sz="1200">
                <a:latin typeface="Times New Roman"/>
                <a:cs typeface="Times New Roman"/>
              </a:rPr>
              <a:t>ban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jelöltet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állít. </a:t>
            </a:r>
            <a:r>
              <a:rPr dirty="0" sz="1200">
                <a:latin typeface="Times New Roman"/>
                <a:cs typeface="Times New Roman"/>
              </a:rPr>
              <a:t>Régebben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elegendő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</a:t>
            </a:r>
            <a:r>
              <a:rPr dirty="0" sz="1200">
                <a:latin typeface="Times New Roman"/>
                <a:cs typeface="Times New Roman"/>
              </a:rPr>
              <a:t>ban,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azonban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módosította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képviselők megválasztásáról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szóló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törvényt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2021-</a:t>
            </a:r>
            <a:r>
              <a:rPr dirty="0" sz="1200" spc="-20">
                <a:latin typeface="Times New Roman"/>
                <a:cs typeface="Times New Roman"/>
              </a:rPr>
              <a:t>ben.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Emellett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</a:t>
            </a:r>
            <a:r>
              <a:rPr dirty="0" sz="1200">
                <a:latin typeface="Times New Roman"/>
                <a:cs typeface="Times New Roman"/>
              </a:rPr>
              <a:t>nak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pártlistának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töredékszavazatok </a:t>
            </a:r>
            <a:r>
              <a:rPr dirty="0" sz="1200">
                <a:latin typeface="Times New Roman"/>
                <a:cs typeface="Times New Roman"/>
              </a:rPr>
              <a:t>terén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jelentősége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van: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ct val="143300"/>
              </a:lnSpc>
              <a:buChar char="-"/>
              <a:tabLst>
                <a:tab pos="469900" algn="l"/>
                <a:tab pos="1875789" algn="l"/>
                <a:tab pos="2113915" algn="l"/>
                <a:tab pos="2632075" algn="l"/>
                <a:tab pos="3437254" algn="l"/>
                <a:tab pos="4327525" algn="l"/>
                <a:tab pos="4849495" algn="l"/>
                <a:tab pos="5198110" algn="l"/>
              </a:tabLst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megnyerő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szavazatmennyiséget,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amelyet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többi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jelölthöz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képest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kap, </a:t>
            </a:r>
            <a:r>
              <a:rPr dirty="0" sz="1200" spc="-10">
                <a:latin typeface="Times New Roman"/>
                <a:cs typeface="Times New Roman"/>
              </a:rPr>
              <a:t>töredékszavazatként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jelölő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szervezete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pártlistájára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kerül,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Times New Roman"/>
                <a:cs typeface="Times New Roman"/>
              </a:rPr>
              <a:t>ezt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Times New Roman"/>
                <a:cs typeface="Times New Roman"/>
              </a:rPr>
              <a:t>nevezzük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dirty="0" sz="1200" spc="-10">
                <a:latin typeface="Times New Roman"/>
                <a:cs typeface="Times New Roman"/>
              </a:rPr>
              <a:t>győzteskompenzációnak;</a:t>
            </a: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ct val="143300"/>
              </a:lnSpc>
              <a:buChar char="-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azok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jelöltek,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akik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nyerik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OEVK-</a:t>
            </a:r>
            <a:r>
              <a:rPr dirty="0" sz="1200">
                <a:latin typeface="Times New Roman"/>
                <a:cs typeface="Times New Roman"/>
              </a:rPr>
              <a:t>t,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rájuk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adott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szavazatok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átkerülnek </a:t>
            </a: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őket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jelölő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pártok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pártlistájára.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208" y="3532632"/>
            <a:ext cx="3057525" cy="26860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b="1">
                <a:latin typeface="Times New Roman"/>
                <a:cs typeface="Times New Roman"/>
              </a:rPr>
              <a:t>Szerintetek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milyen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az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ideális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választópolgár?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3961891"/>
            <a:ext cx="5786755" cy="292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5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Nyilván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nincsen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erre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kőbe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vésett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szabály,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azonban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most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ajánlanék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Nektek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dolgot,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amely </a:t>
            </a:r>
            <a:r>
              <a:rPr dirty="0" sz="1200">
                <a:latin typeface="Times New Roman"/>
                <a:cs typeface="Times New Roman"/>
              </a:rPr>
              <a:t>megkönnyíti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döntéshozatalt:</a:t>
            </a:r>
            <a:endParaRPr sz="1200">
              <a:latin typeface="Times New Roman"/>
              <a:cs typeface="Times New Roman"/>
            </a:endParaRPr>
          </a:p>
          <a:p>
            <a:pPr algn="just" marL="469265" indent="-227965">
              <a:lnSpc>
                <a:spcPct val="100000"/>
              </a:lnSpc>
              <a:spcBef>
                <a:spcPts val="620"/>
              </a:spcBef>
              <a:buChar char="-"/>
              <a:tabLst>
                <a:tab pos="469265" algn="l"/>
              </a:tabLst>
            </a:pPr>
            <a:r>
              <a:rPr dirty="0" sz="1200">
                <a:latin typeface="Times New Roman"/>
                <a:cs typeface="Times New Roman"/>
              </a:rPr>
              <a:t>az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első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legfontosabb,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tájékozódjatok!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3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Tájékozódásnál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javaslom,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keressetek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rá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Nemzeti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Választási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Iroda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(NVI)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oldalára.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Ott </a:t>
            </a:r>
            <a:r>
              <a:rPr dirty="0" sz="1200">
                <a:latin typeface="Times New Roman"/>
                <a:cs typeface="Times New Roman"/>
              </a:rPr>
              <a:t>meg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tudjátok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nézni,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indulnak.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Járjatok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utána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jelöltek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eddigi,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városunkért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végzett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300"/>
              </a:lnSpc>
              <a:spcBef>
                <a:spcPts val="20"/>
              </a:spcBef>
            </a:pPr>
            <a:r>
              <a:rPr dirty="0" sz="1200">
                <a:latin typeface="Times New Roman"/>
                <a:cs typeface="Times New Roman"/>
              </a:rPr>
              <a:t>munkájának,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nézzétek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meg,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hogyan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kommunikálnak,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milyen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értékeket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képviselnek. </a:t>
            </a:r>
            <a:r>
              <a:rPr dirty="0" sz="1200">
                <a:latin typeface="Times New Roman"/>
                <a:cs typeface="Times New Roman"/>
              </a:rPr>
              <a:t>Ugyanezt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tegyétek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pártlistákkal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kapcsolatban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Milyen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programmal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indulnak,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milyen </a:t>
            </a:r>
            <a:r>
              <a:rPr dirty="0" sz="1200">
                <a:latin typeface="Times New Roman"/>
                <a:cs typeface="Times New Roman"/>
              </a:rPr>
              <a:t>víziójuk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vannak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stb.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Ezekről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leginkább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médiában,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újságokban,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Times New Roman"/>
                <a:cs typeface="Times New Roman"/>
              </a:rPr>
              <a:t>TV-</a:t>
            </a:r>
            <a:r>
              <a:rPr dirty="0" sz="1200">
                <a:latin typeface="Times New Roman"/>
                <a:cs typeface="Times New Roman"/>
              </a:rPr>
              <a:t>ben,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Times New Roman"/>
                <a:cs typeface="Times New Roman"/>
              </a:rPr>
              <a:t>Youtube- </a:t>
            </a:r>
            <a:r>
              <a:rPr dirty="0" sz="1200">
                <a:latin typeface="Times New Roman"/>
                <a:cs typeface="Times New Roman"/>
              </a:rPr>
              <a:t>csatornákon,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valamint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social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media-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tudtok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információt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szerezni.</a:t>
            </a:r>
            <a:endParaRPr sz="1200">
              <a:latin typeface="Times New Roman"/>
              <a:cs typeface="Times New Roman"/>
            </a:endParaRPr>
          </a:p>
          <a:p>
            <a:pPr algn="just" marL="469900" marR="5080" indent="-228600">
              <a:lnSpc>
                <a:spcPts val="2090"/>
              </a:lnSpc>
              <a:spcBef>
                <a:spcPts val="75"/>
              </a:spcBef>
              <a:buChar char="-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Ezzel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módszerrel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tudjátok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szűrni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kamupártokat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és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megalapozott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döntést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tudtok </a:t>
            </a:r>
            <a:r>
              <a:rPr dirty="0" sz="1200">
                <a:latin typeface="Times New Roman"/>
                <a:cs typeface="Times New Roman"/>
              </a:rPr>
              <a:t>hozni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április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3-</a:t>
            </a:r>
            <a:r>
              <a:rPr dirty="0" sz="1200" spc="-25">
                <a:latin typeface="Times New Roman"/>
                <a:cs typeface="Times New Roman"/>
              </a:rPr>
              <a:t>án!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208" y="7223759"/>
            <a:ext cx="3956685" cy="27178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390"/>
              </a:lnSpc>
            </a:pPr>
            <a:r>
              <a:rPr dirty="0" sz="1200" spc="-10" b="1">
                <a:latin typeface="Times New Roman"/>
                <a:cs typeface="Times New Roman"/>
              </a:rPr>
              <a:t>Tudjátok-</a:t>
            </a:r>
            <a:r>
              <a:rPr dirty="0" sz="1200" b="1">
                <a:latin typeface="Times New Roman"/>
                <a:cs typeface="Times New Roman"/>
              </a:rPr>
              <a:t>e,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hogyan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kell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érvényes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szavazatot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leadni?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86460" y="7659116"/>
            <a:ext cx="5786755" cy="1601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Érvényesnek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csak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azt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szavazatot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tekintjük,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amelynél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két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vonal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metszi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egymást,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ilyen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+ </a:t>
            </a:r>
            <a:r>
              <a:rPr dirty="0" sz="1200">
                <a:latin typeface="Times New Roman"/>
                <a:cs typeface="Times New Roman"/>
              </a:rPr>
              <a:t>vagy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X.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Ezt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jelölt,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valamint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párt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neve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melletti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körbe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kell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behelyezni.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090"/>
              </a:lnSpc>
              <a:spcBef>
                <a:spcPts val="150"/>
              </a:spcBef>
            </a:pPr>
            <a:r>
              <a:rPr dirty="0" sz="1200">
                <a:latin typeface="Times New Roman"/>
                <a:cs typeface="Times New Roman"/>
              </a:rPr>
              <a:t>Emellett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szavazat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leadásához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vinni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kell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lakcímkártyát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vagy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személyi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igazolványt,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szavazókört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korábban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említett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NVI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által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küldött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levélben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találjátok.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VÉGÉN</a:t>
            </a:r>
            <a:r>
              <a:rPr dirty="0" sz="12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VIDEÓ</a:t>
            </a:r>
            <a:r>
              <a:rPr dirty="0" sz="12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C00000"/>
                </a:solidFill>
                <a:latin typeface="Times New Roman"/>
                <a:cs typeface="Times New Roman"/>
              </a:rPr>
              <a:t>LEJÁTSZÁSA!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Sevaracz Luca </dc:creator>
  <dc:title>Végleges választójogi alapismeretek</dc:title>
  <dcterms:created xsi:type="dcterms:W3CDTF">2024-01-21T17:21:35Z</dcterms:created>
  <dcterms:modified xsi:type="dcterms:W3CDTF">2024-01-21T17:21:35Z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2022-02-25T00:00:00Z</vt:filetime>
  </property>
  <property fmtid="{D5CDD505-2E9C-101B-9397-08002B2CF9AE}" pid="3" name="Creator">
    <vt:lpwstr>Word</vt:lpwstr>
  </property>
  <property fmtid="{D5CDD505-2E9C-101B-9397-08002B2CF9AE}" pid="4" name="LastSaved">
    <vt:filetime>2024-01-21T00:00:00Z</vt:filetime>
  </property>
  <property fmtid="{D5CDD505-2E9C-101B-9397-08002B2CF9AE}" pid="5" name="Producer">
    <vt:lpwstr>macOS 10.15.7 verzió (19H1519 build) Quartz PDFContext</vt:lpwstr>
  </property>
</Properties>
</file>